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3" r:id="rId4"/>
    <p:sldId id="265" r:id="rId5"/>
    <p:sldId id="266" r:id="rId6"/>
    <p:sldId id="269" r:id="rId7"/>
    <p:sldId id="267" r:id="rId8"/>
    <p:sldId id="26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4" autoAdjust="0"/>
    <p:restoredTop sz="94660"/>
  </p:normalViewPr>
  <p:slideViewPr>
    <p:cSldViewPr snapToGrid="0">
      <p:cViewPr varScale="1">
        <p:scale>
          <a:sx n="70" d="100"/>
          <a:sy n="70" d="100"/>
        </p:scale>
        <p:origin x="141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4E859-B2FD-4C1A-9B0F-3FBDB64718C6}" type="datetimeFigureOut">
              <a:rPr lang="pt-BR" smtClean="0"/>
              <a:t>17/06/2022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004B-9043-487B-8500-FBF033D406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7917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4E859-B2FD-4C1A-9B0F-3FBDB64718C6}" type="datetimeFigureOut">
              <a:rPr lang="pt-BR" smtClean="0"/>
              <a:t>17/06/2022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004B-9043-487B-8500-FBF033D406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7543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4E859-B2FD-4C1A-9B0F-3FBDB64718C6}" type="datetimeFigureOut">
              <a:rPr lang="pt-BR" smtClean="0"/>
              <a:t>17/06/2022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004B-9043-487B-8500-FBF033D406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3636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4E859-B2FD-4C1A-9B0F-3FBDB64718C6}" type="datetimeFigureOut">
              <a:rPr lang="pt-BR" smtClean="0"/>
              <a:t>17/06/2022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004B-9043-487B-8500-FBF033D406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1002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4E859-B2FD-4C1A-9B0F-3FBDB64718C6}" type="datetimeFigureOut">
              <a:rPr lang="pt-BR" smtClean="0"/>
              <a:t>17/06/2022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004B-9043-487B-8500-FBF033D406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7454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4E859-B2FD-4C1A-9B0F-3FBDB64718C6}" type="datetimeFigureOut">
              <a:rPr lang="pt-BR" smtClean="0"/>
              <a:t>17/06/2022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004B-9043-487B-8500-FBF033D406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9085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4E859-B2FD-4C1A-9B0F-3FBDB64718C6}" type="datetimeFigureOut">
              <a:rPr lang="pt-BR" smtClean="0"/>
              <a:t>17/06/2022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004B-9043-487B-8500-FBF033D406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085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4E859-B2FD-4C1A-9B0F-3FBDB64718C6}" type="datetimeFigureOut">
              <a:rPr lang="pt-BR" smtClean="0"/>
              <a:t>17/06/2022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004B-9043-487B-8500-FBF033D406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7618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4E859-B2FD-4C1A-9B0F-3FBDB64718C6}" type="datetimeFigureOut">
              <a:rPr lang="pt-BR" smtClean="0"/>
              <a:t>17/06/2022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004B-9043-487B-8500-FBF033D406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1451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4E859-B2FD-4C1A-9B0F-3FBDB64718C6}" type="datetimeFigureOut">
              <a:rPr lang="pt-BR" smtClean="0"/>
              <a:t>17/06/2022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004B-9043-487B-8500-FBF033D406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1588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4E859-B2FD-4C1A-9B0F-3FBDB64718C6}" type="datetimeFigureOut">
              <a:rPr lang="pt-BR" smtClean="0"/>
              <a:t>17/06/2022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004B-9043-487B-8500-FBF033D406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5500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4E859-B2FD-4C1A-9B0F-3FBDB64718C6}" type="datetimeFigureOut">
              <a:rPr lang="pt-BR" smtClean="0"/>
              <a:t>17/06/2022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2004B-9043-487B-8500-FBF033D406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9606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nalto.gov.br/ccivil_03/_ato2015-2018/2017/Lei/L13415.htm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685800" y="3102192"/>
            <a:ext cx="7772400" cy="2387600"/>
          </a:xfrm>
        </p:spPr>
        <p:txBody>
          <a:bodyPr>
            <a:normAutofit/>
          </a:bodyPr>
          <a:lstStyle/>
          <a:p>
            <a:pPr algn="ctr"/>
            <a:r>
              <a:rPr lang="pt-BR" sz="1800" b="1" kern="100" spc="-5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ejaVu Sans"/>
              </a:rPr>
              <a:t>UMA ANÁLISE SOBRE A PREPARAÇÃO PARA O MUNDO DO TRABALHO NO CURRÍCULO REFERÊNCIA DO ENSINO MÉDIO DE MINAS GERAIS</a:t>
            </a:r>
          </a:p>
        </p:txBody>
      </p:sp>
    </p:spTree>
    <p:extLst>
      <p:ext uri="{BB962C8B-B14F-4D97-AF65-F5344CB8AC3E}">
        <p14:creationId xmlns:p14="http://schemas.microsoft.com/office/powerpoint/2010/main" val="2777097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892" y="1670224"/>
            <a:ext cx="6345728" cy="1325563"/>
          </a:xfrm>
        </p:spPr>
        <p:txBody>
          <a:bodyPr>
            <a:normAutofit/>
          </a:bodyPr>
          <a:lstStyle/>
          <a:p>
            <a:r>
              <a:rPr lang="pt-BR" sz="4000" b="1" dirty="0">
                <a:latin typeface="+mn-lt"/>
              </a:rPr>
              <a:t>Introdução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1892" y="2995787"/>
            <a:ext cx="7767205" cy="3064191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t-BR" dirty="0">
                <a:solidFill>
                  <a:srgbClr val="00000A"/>
                </a:solidFill>
                <a:effectLst/>
                <a:latin typeface="+mj-lt"/>
                <a:ea typeface="Calibri" panose="020F0502020204030204" pitchFamily="34" charset="0"/>
                <a:cs typeface="DejaVu Sans"/>
              </a:rPr>
              <a:t>Política Pública Educacional </a:t>
            </a:r>
            <a:endParaRPr lang="pt-BR" sz="2800" dirty="0">
              <a:solidFill>
                <a:srgbClr val="00000A"/>
              </a:solidFill>
              <a:effectLst/>
              <a:latin typeface="+mj-lt"/>
              <a:ea typeface="Calibri" panose="020F0502020204030204" pitchFamily="34" charset="0"/>
              <a:cs typeface="DejaVu Sans"/>
            </a:endParaRPr>
          </a:p>
          <a:p>
            <a:pPr lvl="1" algn="just">
              <a:lnSpc>
                <a:spcPct val="150000"/>
              </a:lnSpc>
            </a:pPr>
            <a:r>
              <a:rPr lang="pt-BR" sz="2800" dirty="0">
                <a:effectLst/>
                <a:latin typeface="+mj-lt"/>
                <a:ea typeface="Calibri" panose="020F0502020204030204" pitchFamily="34" charset="0"/>
                <a:cs typeface="DejaVu Sans"/>
              </a:rPr>
              <a:t>Lei nº 13.415/2017</a:t>
            </a:r>
          </a:p>
          <a:p>
            <a:pPr lvl="1" algn="just">
              <a:lnSpc>
                <a:spcPct val="150000"/>
              </a:lnSpc>
            </a:pPr>
            <a:r>
              <a:rPr lang="pt-BR" sz="2800" dirty="0">
                <a:solidFill>
                  <a:srgbClr val="00000A"/>
                </a:solidFill>
                <a:latin typeface="+mj-lt"/>
                <a:ea typeface="Calibri" panose="020F0502020204030204" pitchFamily="34" charset="0"/>
                <a:cs typeface="DejaVu Sans"/>
              </a:rPr>
              <a:t>Base Nacional Comum Curricular</a:t>
            </a:r>
          </a:p>
          <a:p>
            <a:pPr lvl="1" algn="just">
              <a:lnSpc>
                <a:spcPct val="150000"/>
              </a:lnSpc>
            </a:pPr>
            <a:r>
              <a:rPr lang="pt-BR" sz="2800" dirty="0">
                <a:solidFill>
                  <a:srgbClr val="00000A"/>
                </a:solidFill>
                <a:latin typeface="+mj-lt"/>
                <a:ea typeface="Calibri" panose="020F0502020204030204" pitchFamily="34" charset="0"/>
                <a:cs typeface="DejaVu Sans"/>
              </a:rPr>
              <a:t>Currículo Referência de Minas Gerais </a:t>
            </a:r>
            <a:endParaRPr lang="pt-BR" sz="2800" dirty="0">
              <a:solidFill>
                <a:srgbClr val="00000A"/>
              </a:solidFill>
              <a:effectLst/>
              <a:latin typeface="+mj-lt"/>
              <a:ea typeface="Calibri" panose="020F0502020204030204" pitchFamily="34" charset="0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3395614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892" y="1670224"/>
            <a:ext cx="6345728" cy="1325563"/>
          </a:xfrm>
        </p:spPr>
        <p:txBody>
          <a:bodyPr>
            <a:normAutofit/>
          </a:bodyPr>
          <a:lstStyle/>
          <a:p>
            <a:r>
              <a:rPr lang="pt-BR" sz="4000" b="1" dirty="0">
                <a:latin typeface="+mn-lt"/>
              </a:rPr>
              <a:t>Aspectos Metodológicos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1892" y="2995787"/>
            <a:ext cx="7767205" cy="3064191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rgbClr val="00000A"/>
                </a:solidFill>
                <a:effectLst/>
                <a:latin typeface="+mj-lt"/>
                <a:ea typeface="Calibri" panose="020F0502020204030204" pitchFamily="34" charset="0"/>
                <a:cs typeface="DejaVu Sans"/>
              </a:rPr>
              <a:t>Pesquisas bibliográfica e documental</a:t>
            </a:r>
            <a:endParaRPr lang="pt-B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62577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892" y="1670224"/>
            <a:ext cx="7866072" cy="13255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pt-BR" sz="3200" b="1" kern="0" dirty="0">
                <a:solidFill>
                  <a:srgbClr val="00000A"/>
                </a:solidFill>
                <a:effectLst/>
                <a:ea typeface="Calibri" panose="020F0502020204030204" pitchFamily="34" charset="0"/>
                <a:cs typeface="DejaVu Sans"/>
              </a:rPr>
              <a:t>Preparação para o Mundo do Trabalho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1892" y="2995787"/>
            <a:ext cx="7767205" cy="306419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BR" dirty="0">
                <a:effectLst/>
                <a:latin typeface="+mj-lt"/>
                <a:ea typeface="Calibri" panose="020F0502020204030204" pitchFamily="34" charset="0"/>
                <a:cs typeface="DejaVu Sans"/>
              </a:rPr>
              <a:t>Itinerário, caminho, roteiro e percurso</a:t>
            </a:r>
          </a:p>
          <a:p>
            <a:pPr algn="just">
              <a:lnSpc>
                <a:spcPct val="150000"/>
              </a:lnSpc>
            </a:pPr>
            <a:r>
              <a:rPr lang="pt-BR" dirty="0">
                <a:effectLst/>
                <a:latin typeface="+mj-lt"/>
                <a:ea typeface="Calibri" panose="020F0502020204030204" pitchFamily="34" charset="0"/>
                <a:cs typeface="DejaVu Sans"/>
              </a:rPr>
              <a:t>Itinerário Formativo estruturado pela Educação Profissional</a:t>
            </a:r>
          </a:p>
          <a:p>
            <a:pPr algn="just"/>
            <a:r>
              <a:rPr lang="pt-BR" dirty="0">
                <a:effectLst/>
                <a:latin typeface="+mj-lt"/>
                <a:ea typeface="Calibri" panose="020F0502020204030204" pitchFamily="34" charset="0"/>
                <a:cs typeface="DejaVu Sans"/>
              </a:rPr>
              <a:t>Unidade Curricular: Preparação para o Mundo do Trabalho</a:t>
            </a:r>
          </a:p>
          <a:p>
            <a:endParaRPr lang="pt-B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52911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891" y="1670224"/>
            <a:ext cx="8275505" cy="1325563"/>
          </a:xfrm>
        </p:spPr>
        <p:txBody>
          <a:bodyPr>
            <a:normAutofit/>
          </a:bodyPr>
          <a:lstStyle/>
          <a:p>
            <a:r>
              <a:rPr lang="pt-BR" sz="4000" b="1" dirty="0">
                <a:effectLst/>
                <a:ea typeface="Calibri" panose="020F0502020204030204" pitchFamily="34" charset="0"/>
                <a:cs typeface="DejaVu Sans"/>
              </a:rPr>
              <a:t>Educação Profissional e Tecnológica: Rupturas e Continuidades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1892" y="2995787"/>
            <a:ext cx="7767205" cy="3064191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60000"/>
              </a:lnSpc>
            </a:pPr>
            <a:r>
              <a:rPr lang="pt-BR" sz="11200" dirty="0">
                <a:latin typeface="+mj-lt"/>
              </a:rPr>
              <a:t>Paradoxo ontológico do trabalho.</a:t>
            </a:r>
          </a:p>
          <a:p>
            <a:pPr>
              <a:lnSpc>
                <a:spcPct val="160000"/>
              </a:lnSpc>
            </a:pPr>
            <a:r>
              <a:rPr lang="pt-BR" sz="11200" dirty="0">
                <a:latin typeface="+mj-lt"/>
              </a:rPr>
              <a:t>“Novo” Ensino Médio </a:t>
            </a:r>
          </a:p>
          <a:p>
            <a:pPr lvl="1">
              <a:lnSpc>
                <a:spcPct val="160000"/>
              </a:lnSpc>
            </a:pPr>
            <a:r>
              <a:rPr lang="pt-BR" sz="10400" dirty="0">
                <a:latin typeface="+mj-lt"/>
              </a:rPr>
              <a:t>Ataques à classe trabalhadora</a:t>
            </a:r>
          </a:p>
          <a:p>
            <a:pPr lvl="1">
              <a:lnSpc>
                <a:spcPct val="160000"/>
              </a:lnSpc>
            </a:pPr>
            <a:r>
              <a:rPr lang="pt-BR" sz="11200" dirty="0">
                <a:effectLst/>
                <a:latin typeface="+mj-lt"/>
                <a:ea typeface="Calibri" panose="020F0502020204030204" pitchFamily="34" charset="0"/>
                <a:cs typeface="DejaVu Sans"/>
              </a:rPr>
              <a:t>Carga horária da FGB reduzida para 1800 horas</a:t>
            </a:r>
          </a:p>
        </p:txBody>
      </p:sp>
    </p:spTree>
    <p:extLst>
      <p:ext uri="{BB962C8B-B14F-4D97-AF65-F5344CB8AC3E}">
        <p14:creationId xmlns:p14="http://schemas.microsoft.com/office/powerpoint/2010/main" val="3445078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891" y="1670224"/>
            <a:ext cx="8275505" cy="1325563"/>
          </a:xfrm>
        </p:spPr>
        <p:txBody>
          <a:bodyPr>
            <a:normAutofit/>
          </a:bodyPr>
          <a:lstStyle/>
          <a:p>
            <a:r>
              <a:rPr lang="pt-BR" sz="4000" b="1" dirty="0">
                <a:effectLst/>
                <a:ea typeface="Calibri" panose="020F0502020204030204" pitchFamily="34" charset="0"/>
                <a:cs typeface="DejaVu Sans"/>
              </a:rPr>
              <a:t>Educação Profissional e Tecnológica: Rupturas e Continuidades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1892" y="2995787"/>
            <a:ext cx="7767205" cy="3064191"/>
          </a:xfrm>
        </p:spPr>
        <p:txBody>
          <a:bodyPr>
            <a:normAutofit fontScale="25000" lnSpcReduction="20000"/>
          </a:bodyPr>
          <a:lstStyle/>
          <a:p>
            <a:pPr lvl="1">
              <a:lnSpc>
                <a:spcPct val="160000"/>
              </a:lnSpc>
            </a:pPr>
            <a:r>
              <a:rPr lang="pt-BR" sz="11200" dirty="0">
                <a:effectLst/>
                <a:latin typeface="+mj-lt"/>
                <a:ea typeface="Calibri" panose="020F0502020204030204" pitchFamily="34" charset="0"/>
                <a:cs typeface="DejaVu Sans"/>
              </a:rPr>
              <a:t>Fragmentação da carga horária dos itinerários formativos (600 horas) </a:t>
            </a:r>
          </a:p>
          <a:p>
            <a:pPr lvl="1">
              <a:lnSpc>
                <a:spcPct val="160000"/>
              </a:lnSpc>
            </a:pPr>
            <a:r>
              <a:rPr lang="pt-BR" sz="11200" dirty="0">
                <a:effectLst/>
                <a:latin typeface="+mj-lt"/>
                <a:ea typeface="Calibri" panose="020F0502020204030204" pitchFamily="34" charset="0"/>
                <a:cs typeface="DejaVu Sans"/>
              </a:rPr>
              <a:t>Separação da Educação Profissional da Educação Básica</a:t>
            </a:r>
            <a:endParaRPr lang="pt-BR" sz="11200" dirty="0">
              <a:latin typeface="+mj-lt"/>
            </a:endParaRPr>
          </a:p>
          <a:p>
            <a:pPr marL="457200" lvl="1" indent="0">
              <a:buNone/>
            </a:pPr>
            <a:endParaRPr lang="pt-B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06305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892" y="1670224"/>
            <a:ext cx="6345728" cy="1325563"/>
          </a:xfrm>
        </p:spPr>
        <p:txBody>
          <a:bodyPr>
            <a:normAutofit/>
          </a:bodyPr>
          <a:lstStyle/>
          <a:p>
            <a:r>
              <a:rPr lang="pt-BR" sz="4000" b="1" dirty="0">
                <a:latin typeface="+mn-lt"/>
              </a:rPr>
              <a:t>Considerações Finais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1892" y="2995787"/>
            <a:ext cx="7767205" cy="3064191"/>
          </a:xfrm>
        </p:spPr>
        <p:txBody>
          <a:bodyPr>
            <a:normAutofit fontScale="25000" lnSpcReduction="20000"/>
          </a:bodyPr>
          <a:lstStyle/>
          <a:p>
            <a:pPr marL="514350" indent="-285750" algn="just">
              <a:lnSpc>
                <a:spcPct val="170000"/>
              </a:lnSpc>
            </a:pPr>
            <a:r>
              <a:rPr lang="pt-BR" sz="11200" dirty="0">
                <a:solidFill>
                  <a:srgbClr val="00000A"/>
                </a:solidFill>
                <a:effectLst/>
                <a:latin typeface="+mj-lt"/>
                <a:ea typeface="Calibri" panose="020F0502020204030204" pitchFamily="34" charset="0"/>
                <a:cs typeface="DejaVu Sans"/>
              </a:rPr>
              <a:t>Ataque às conquistas  da classe trabalhadora</a:t>
            </a:r>
          </a:p>
          <a:p>
            <a:pPr marL="514350" indent="-285750" algn="just">
              <a:lnSpc>
                <a:spcPct val="170000"/>
              </a:lnSpc>
            </a:pPr>
            <a:r>
              <a:rPr lang="pt-BR" sz="11200" dirty="0">
                <a:solidFill>
                  <a:srgbClr val="00000A"/>
                </a:solidFill>
                <a:effectLst/>
                <a:latin typeface="+mj-lt"/>
                <a:ea typeface="Calibri" panose="020F0502020204030204" pitchFamily="34" charset="0"/>
                <a:cs typeface="DejaVu Sans"/>
              </a:rPr>
              <a:t>“Notório saber” </a:t>
            </a:r>
          </a:p>
          <a:p>
            <a:pPr marL="514350" indent="-285750" algn="just">
              <a:lnSpc>
                <a:spcPct val="170000"/>
              </a:lnSpc>
            </a:pPr>
            <a:r>
              <a:rPr lang="pt-BR" sz="11200" dirty="0">
                <a:solidFill>
                  <a:srgbClr val="00000A"/>
                </a:solidFill>
                <a:effectLst/>
                <a:latin typeface="+mj-lt"/>
                <a:ea typeface="Calibri" panose="020F0502020204030204" pitchFamily="34" charset="0"/>
                <a:cs typeface="DejaVu Sans"/>
              </a:rPr>
              <a:t>Violação do direito pleno à educação</a:t>
            </a:r>
          </a:p>
          <a:p>
            <a:pPr marL="514350" indent="-285750" algn="just">
              <a:lnSpc>
                <a:spcPct val="170000"/>
              </a:lnSpc>
            </a:pPr>
            <a:r>
              <a:rPr lang="pt-BR" sz="11200" dirty="0">
                <a:solidFill>
                  <a:srgbClr val="00000A"/>
                </a:solidFill>
                <a:effectLst/>
                <a:latin typeface="+mj-lt"/>
                <a:ea typeface="Calibri" panose="020F0502020204030204" pitchFamily="34" charset="0"/>
                <a:cs typeface="DejaVu Sans"/>
              </a:rPr>
              <a:t>Educação mínima</a:t>
            </a:r>
          </a:p>
          <a:p>
            <a:endParaRPr lang="pt-B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13887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892" y="1670224"/>
            <a:ext cx="6345728" cy="1325563"/>
          </a:xfrm>
        </p:spPr>
        <p:txBody>
          <a:bodyPr>
            <a:normAutofit/>
          </a:bodyPr>
          <a:lstStyle/>
          <a:p>
            <a:r>
              <a:rPr lang="pt-BR" sz="4000" b="1" dirty="0">
                <a:latin typeface="+mn-lt"/>
              </a:rPr>
              <a:t>Referências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1892" y="2995787"/>
            <a:ext cx="7767205" cy="3064191"/>
          </a:xfrm>
        </p:spPr>
        <p:txBody>
          <a:bodyPr>
            <a:normAutofit fontScale="25000" lnSpcReduction="20000"/>
          </a:bodyPr>
          <a:lstStyle/>
          <a:p>
            <a:pPr marL="0" indent="0" algn="l">
              <a:lnSpc>
                <a:spcPct val="150000"/>
              </a:lnSpc>
              <a:spcBef>
                <a:spcPts val="905"/>
              </a:spcBef>
              <a:buNone/>
              <a:tabLst>
                <a:tab pos="1943100" algn="l"/>
              </a:tabLst>
            </a:pPr>
            <a:r>
              <a:rPr lang="pt-BR" sz="32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ANTUNES, Ricardo. </a:t>
            </a:r>
            <a:r>
              <a:rPr lang="pt-BR" sz="3200" b="1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 sentidos do trabalho: </a:t>
            </a:r>
            <a:r>
              <a:rPr lang="pt-BR" sz="32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ensaios sobre a qualificação e a negação do trabalho. São Paulo: </a:t>
            </a:r>
            <a:r>
              <a:rPr lang="pt-BR" sz="3200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Boitempo</a:t>
            </a:r>
            <a:r>
              <a:rPr lang="pt-BR" sz="32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1999.</a:t>
            </a:r>
            <a:endParaRPr lang="pt-BR" sz="3200" dirty="0">
              <a:solidFill>
                <a:srgbClr val="00000A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DejaVu Sans"/>
            </a:endParaRPr>
          </a:p>
          <a:p>
            <a:pPr marL="0" indent="0" algn="l">
              <a:lnSpc>
                <a:spcPct val="150000"/>
              </a:lnSpc>
              <a:spcBef>
                <a:spcPts val="905"/>
              </a:spcBef>
              <a:buNone/>
              <a:tabLst>
                <a:tab pos="1943100" algn="l"/>
              </a:tabLst>
            </a:pPr>
            <a:r>
              <a:rPr lang="pt-BR" sz="32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BRASIL. Governo Federal. </a:t>
            </a:r>
            <a:r>
              <a:rPr lang="pt-BR" sz="3200" b="1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Lei de Diretrizes e Bases da Educação Nacional</a:t>
            </a:r>
            <a:r>
              <a:rPr lang="pt-BR" sz="32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lei nº 9.394, de 20 de dezembro de 1996, que estabelece as diretrizes e bases da educação nacional. -14. Ed. – Brasília: Câmara dos Deputados, Edições Câmara, 2017. Disponível em: &lt;https://</a:t>
            </a:r>
            <a:r>
              <a:rPr lang="pt-BR" sz="32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ejaVu Sans"/>
              </a:rPr>
              <a:t> </a:t>
            </a:r>
            <a:r>
              <a:rPr lang="pt-BR" sz="32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portal.mec.gov.br/</a:t>
            </a:r>
            <a:r>
              <a:rPr lang="pt-BR" sz="3200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seesp</a:t>
            </a:r>
            <a:r>
              <a:rPr lang="pt-BR" sz="32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/arquivos/</a:t>
            </a:r>
            <a:r>
              <a:rPr lang="pt-BR" sz="3200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pdf</a:t>
            </a:r>
            <a:r>
              <a:rPr lang="pt-BR" sz="32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/lei9394_ldbn1.pdf &gt;. Acesso em: 03 set. 2021.</a:t>
            </a:r>
            <a:endParaRPr lang="pt-BR" sz="3200" dirty="0">
              <a:solidFill>
                <a:srgbClr val="00000A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DejaVu Sans"/>
            </a:endParaRPr>
          </a:p>
          <a:p>
            <a:pPr marL="0" indent="0" algn="l">
              <a:lnSpc>
                <a:spcPct val="150000"/>
              </a:lnSpc>
              <a:spcBef>
                <a:spcPts val="905"/>
              </a:spcBef>
              <a:buNone/>
              <a:tabLst>
                <a:tab pos="1943100" algn="l"/>
              </a:tabLst>
            </a:pPr>
            <a:r>
              <a:rPr lang="pt-BR" sz="32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_______. </a:t>
            </a:r>
            <a:r>
              <a:rPr lang="pt-BR" sz="3200" b="1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Lei nº 13.415</a:t>
            </a:r>
            <a:r>
              <a:rPr lang="pt-BR" sz="32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de 16 de fevereiro de 2017. Disponível em: &lt;</a:t>
            </a:r>
            <a:r>
              <a:rPr lang="pt-BR" sz="3200" u="sng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http://www.planalto.gov.br/ccivil_03/_ato2015-2018/2017/Lei/L13415.htm</a:t>
            </a:r>
            <a:r>
              <a:rPr lang="pt-BR" sz="32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 Acesso em 15 jun. 2021.</a:t>
            </a:r>
            <a:endParaRPr lang="pt-BR" sz="3200" dirty="0">
              <a:solidFill>
                <a:srgbClr val="00000A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DejaVu Sans"/>
            </a:endParaRPr>
          </a:p>
          <a:p>
            <a:pPr marL="0" indent="0" algn="l">
              <a:lnSpc>
                <a:spcPct val="150000"/>
              </a:lnSpc>
              <a:spcBef>
                <a:spcPts val="905"/>
              </a:spcBef>
              <a:buNone/>
              <a:tabLst>
                <a:tab pos="1943100" algn="l"/>
              </a:tabLst>
            </a:pPr>
            <a:r>
              <a:rPr lang="pt-BR" sz="32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_______.  Ministério da Educação. Secretaria da Educação Básica. </a:t>
            </a:r>
            <a:r>
              <a:rPr lang="pt-BR" sz="3200" b="1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Base Nacional Comum Curricular</a:t>
            </a:r>
            <a:r>
              <a:rPr lang="pt-BR" sz="32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Ensino Médio. Brasília: MEC/Secretaria de Educação Básica, 2018. Disponível em: &lt;http://portal.mec.gov.br/</a:t>
            </a:r>
            <a:r>
              <a:rPr lang="pt-BR" sz="3200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conselhonacional</a:t>
            </a:r>
            <a:r>
              <a:rPr lang="pt-BR" sz="32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-de-</a:t>
            </a:r>
            <a:r>
              <a:rPr lang="pt-BR" sz="3200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educacao</a:t>
            </a:r>
            <a:r>
              <a:rPr lang="pt-BR" sz="32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/base-nacional-comum-curricular-</a:t>
            </a:r>
            <a:r>
              <a:rPr lang="pt-BR" sz="3200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bncc</a:t>
            </a:r>
            <a:r>
              <a:rPr lang="pt-BR" sz="32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-etapa-</a:t>
            </a:r>
            <a:r>
              <a:rPr lang="pt-BR" sz="3200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ensinomedio</a:t>
            </a:r>
            <a:r>
              <a:rPr lang="pt-BR" sz="32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&gt;. Acesso em 19 set 2021.</a:t>
            </a:r>
            <a:endParaRPr lang="pt-BR" sz="3200" dirty="0">
              <a:solidFill>
                <a:srgbClr val="00000A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DejaVu Sans"/>
            </a:endParaRPr>
          </a:p>
          <a:p>
            <a:pPr marL="0" indent="0" algn="l">
              <a:lnSpc>
                <a:spcPct val="150000"/>
              </a:lnSpc>
              <a:spcBef>
                <a:spcPts val="905"/>
              </a:spcBef>
              <a:buNone/>
              <a:tabLst>
                <a:tab pos="1943100" algn="l"/>
              </a:tabLst>
            </a:pPr>
            <a:r>
              <a:rPr lang="pt-BR" sz="32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GIL, </a:t>
            </a:r>
            <a:r>
              <a:rPr lang="pt-BR" sz="3200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Antonio</a:t>
            </a:r>
            <a:r>
              <a:rPr lang="pt-BR" sz="32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Carlos. </a:t>
            </a:r>
            <a:r>
              <a:rPr lang="pt-BR" sz="3200" b="1" dirty="0">
                <a:solidFill>
                  <a:srgbClr val="00000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ejaVu Sans"/>
              </a:rPr>
              <a:t>Como elaborar projetos de pesquisa</a:t>
            </a:r>
            <a:r>
              <a:rPr lang="pt-BR" sz="3200" dirty="0">
                <a:solidFill>
                  <a:srgbClr val="00000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ejaVu Sans"/>
              </a:rPr>
              <a:t>.</a:t>
            </a:r>
            <a:r>
              <a:rPr lang="pt-BR" sz="3200" spc="-5" dirty="0">
                <a:solidFill>
                  <a:srgbClr val="00000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ejaVu Sans"/>
              </a:rPr>
              <a:t> </a:t>
            </a:r>
            <a:r>
              <a:rPr lang="pt-BR" sz="3200" dirty="0">
                <a:solidFill>
                  <a:srgbClr val="00000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ejaVu Sans"/>
              </a:rPr>
              <a:t>São Paulo: Atlas, 2008.</a:t>
            </a:r>
            <a:endParaRPr lang="pt-BR" sz="3200" dirty="0">
              <a:solidFill>
                <a:srgbClr val="00000A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DejaVu Sans"/>
            </a:endParaRPr>
          </a:p>
          <a:p>
            <a:pPr marL="0" indent="0" algn="l">
              <a:lnSpc>
                <a:spcPct val="150000"/>
              </a:lnSpc>
              <a:spcBef>
                <a:spcPts val="905"/>
              </a:spcBef>
              <a:buNone/>
              <a:tabLst>
                <a:tab pos="1943100" algn="l"/>
              </a:tabLst>
            </a:pPr>
            <a:r>
              <a:rPr lang="pt-BR" sz="32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HILL, Michael. </a:t>
            </a:r>
            <a:r>
              <a:rPr lang="en-US" sz="3200" b="1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policy process in the modern state</a:t>
            </a:r>
            <a:r>
              <a:rPr lang="en-US" sz="32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3. ed. Harlow: Prentice Hall/Harvester Wheatsheaf, 1997. </a:t>
            </a:r>
            <a:endParaRPr lang="pt-BR" sz="3200" dirty="0">
              <a:solidFill>
                <a:srgbClr val="00000A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DejaVu Sans"/>
            </a:endParaRPr>
          </a:p>
          <a:p>
            <a:pPr marL="0" indent="0" algn="l">
              <a:lnSpc>
                <a:spcPct val="150000"/>
              </a:lnSpc>
              <a:spcBef>
                <a:spcPts val="905"/>
              </a:spcBef>
              <a:buNone/>
              <a:tabLst>
                <a:tab pos="1943100" algn="l"/>
              </a:tabLst>
            </a:pPr>
            <a:r>
              <a:rPr lang="pt-BR" sz="32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MINAS GERAIS. Secretaria de Estado de Educação de Minas Gerais. </a:t>
            </a:r>
            <a:r>
              <a:rPr lang="pt-BR" sz="3200" b="1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Documento Orientador: Piloto Novo Ensino Médio</a:t>
            </a:r>
            <a:r>
              <a:rPr lang="pt-BR" sz="32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Belo Horizonte, 2020.</a:t>
            </a:r>
            <a:endParaRPr lang="pt-BR" sz="3200" dirty="0">
              <a:solidFill>
                <a:srgbClr val="00000A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DejaVu Sans"/>
            </a:endParaRPr>
          </a:p>
          <a:p>
            <a:pPr marL="0" indent="0" algn="l">
              <a:lnSpc>
                <a:spcPct val="150000"/>
              </a:lnSpc>
              <a:spcBef>
                <a:spcPts val="905"/>
              </a:spcBef>
              <a:buNone/>
              <a:tabLst>
                <a:tab pos="1943100" algn="l"/>
              </a:tabLst>
            </a:pPr>
            <a:r>
              <a:rPr lang="pt-BR" sz="32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ejaVu Sans"/>
              </a:rPr>
              <a:t>______________. Secretaria de Estado de Educação. </a:t>
            </a:r>
            <a:r>
              <a:rPr lang="pt-BR" sz="3200" b="1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ejaVu Sans"/>
              </a:rPr>
              <a:t>Currículo Referência de Minas Gerais</a:t>
            </a:r>
            <a:r>
              <a:rPr lang="pt-BR" sz="32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ejaVu Sans"/>
              </a:rPr>
              <a:t>. Belo Horizonte: SEE/MG e UNDIME/MG, 2018. Disponível em:&lt;https://curriculoreferencia.educacao.mg.gov.br/</a:t>
            </a:r>
            <a:r>
              <a:rPr lang="pt-BR" sz="3200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ejaVu Sans"/>
              </a:rPr>
              <a:t>index.php</a:t>
            </a:r>
            <a:r>
              <a:rPr lang="pt-BR" sz="32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ejaVu Sans"/>
              </a:rPr>
              <a:t>/home/</a:t>
            </a:r>
            <a:r>
              <a:rPr lang="pt-BR" sz="3200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ejaVu Sans"/>
              </a:rPr>
              <a:t>historico</a:t>
            </a:r>
            <a:r>
              <a:rPr lang="pt-BR" sz="32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ejaVu Sans"/>
              </a:rPr>
              <a:t>-de-</a:t>
            </a:r>
            <a:r>
              <a:rPr lang="pt-BR" sz="3200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ejaVu Sans"/>
              </a:rPr>
              <a:t>elaboracao</a:t>
            </a:r>
            <a:r>
              <a:rPr lang="pt-BR" sz="32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ejaVu Sans"/>
              </a:rPr>
              <a:t>&gt;. Acesso em: 18 abril. 2022.</a:t>
            </a:r>
          </a:p>
          <a:p>
            <a:pPr marL="0" indent="0" algn="l">
              <a:lnSpc>
                <a:spcPct val="150000"/>
              </a:lnSpc>
              <a:spcBef>
                <a:spcPts val="905"/>
              </a:spcBef>
              <a:buNone/>
              <a:tabLst>
                <a:tab pos="1943100" algn="l"/>
              </a:tabLst>
            </a:pPr>
            <a:r>
              <a:rPr lang="pt-BR" sz="32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_______________.  Secretaria de Estado de Educação de Minas Gerais. </a:t>
            </a:r>
            <a:r>
              <a:rPr lang="pt-BR" sz="3200" b="1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Piloto Novo Ensino Médio 2022</a:t>
            </a:r>
            <a:r>
              <a:rPr lang="pt-BR" sz="32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Orientações para o Novo Ensino Médio. Belo Horizonte, 2022.</a:t>
            </a:r>
            <a:endParaRPr lang="pt-BR" sz="3200" dirty="0">
              <a:solidFill>
                <a:srgbClr val="00000A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DejaVu Sans"/>
            </a:endParaRPr>
          </a:p>
          <a:p>
            <a:pPr marL="0" indent="0" algn="l">
              <a:lnSpc>
                <a:spcPct val="150000"/>
              </a:lnSpc>
              <a:spcBef>
                <a:spcPts val="905"/>
              </a:spcBef>
              <a:buNone/>
              <a:tabLst>
                <a:tab pos="1943100" algn="l"/>
              </a:tabLst>
            </a:pPr>
            <a:r>
              <a:rPr lang="pt-BR" sz="32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ejaVu Sans"/>
              </a:rPr>
              <a:t>MELLO, Guiomar </a:t>
            </a:r>
            <a:r>
              <a:rPr lang="pt-BR" sz="3200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ejaVu Sans"/>
              </a:rPr>
              <a:t>Namo</a:t>
            </a:r>
            <a:r>
              <a:rPr lang="pt-BR" sz="32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ejaVu Sans"/>
              </a:rPr>
              <a:t>. </a:t>
            </a:r>
            <a:r>
              <a:rPr lang="pt-BR" sz="3200" b="1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ejaVu Sans"/>
              </a:rPr>
              <a:t>Currículo da Educação Básica no Brasil</a:t>
            </a:r>
            <a:r>
              <a:rPr lang="pt-BR" sz="32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DejaVu Sans"/>
              </a:rPr>
              <a:t>: concepções e políticas. Setembro, 2014.</a:t>
            </a:r>
          </a:p>
          <a:p>
            <a:pPr marL="0" indent="0">
              <a:buNone/>
            </a:pPr>
            <a:endParaRPr lang="pt-B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649815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</TotalTime>
  <Words>530</Words>
  <Application>Microsoft Office PowerPoint</Application>
  <PresentationFormat>Apresentação na tela (4:3)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Tema do Office</vt:lpstr>
      <vt:lpstr>UMA ANÁLISE SOBRE A PREPARAÇÃO PARA O MUNDO DO TRABALHO NO CURRÍCULO REFERÊNCIA DO ENSINO MÉDIO DE MINAS GERAIS</vt:lpstr>
      <vt:lpstr>Introdução</vt:lpstr>
      <vt:lpstr>Aspectos Metodológicos</vt:lpstr>
      <vt:lpstr>Preparação para o Mundo do Trabalho</vt:lpstr>
      <vt:lpstr>Educação Profissional e Tecnológica: Rupturas e Continuidades</vt:lpstr>
      <vt:lpstr>Educação Profissional e Tecnológica: Rupturas e Continuidades</vt:lpstr>
      <vt:lpstr>Considerações Finais</vt:lpstr>
      <vt:lpstr>Referências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Angela Bacon</dc:creator>
  <cp:lastModifiedBy>Evaldo Rosa</cp:lastModifiedBy>
  <cp:revision>7</cp:revision>
  <dcterms:created xsi:type="dcterms:W3CDTF">2022-03-22T16:19:07Z</dcterms:created>
  <dcterms:modified xsi:type="dcterms:W3CDTF">2022-06-18T01:51:04Z</dcterms:modified>
</cp:coreProperties>
</file>